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9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lianzasalud.org.mx/derechos-de-la-infancia/" TargetMode="External"/><Relationship Id="rId7" Type="http://schemas.openxmlformats.org/officeDocument/2006/relationships/image" Target="../media/image10.png"/><Relationship Id="rId2" Type="http://schemas.openxmlformats.org/officeDocument/2006/relationships/hyperlink" Target="file:///C:\Users\carlos\Desktop\Contexto_No._4.pdf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who.int/nutrition/es/" TargetMode="External"/><Relationship Id="rId5" Type="http://schemas.openxmlformats.org/officeDocument/2006/relationships/hyperlink" Target="https://www.who.int/end-childhood-obesity/facts/es/" TargetMode="External"/><Relationship Id="rId4" Type="http://schemas.openxmlformats.org/officeDocument/2006/relationships/hyperlink" Target="https://alianzasalud.org.mx/2013/05/presentamos-nuestra-campana-te-comerias-12-cucharadas-de-azuca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MX" sz="3200" dirty="0">
                <a:latin typeface="Bahnschrift" panose="020B0502040204020203" pitchFamily="34" charset="0"/>
              </a:rPr>
              <a:t>Actividad integradora</a:t>
            </a:r>
            <a:br>
              <a:rPr lang="es-MX" sz="3200" dirty="0">
                <a:latin typeface="Bahnschrift" panose="020B0502040204020203" pitchFamily="34" charset="0"/>
              </a:rPr>
            </a:br>
            <a:r>
              <a:rPr lang="es-MX" sz="3200" dirty="0">
                <a:latin typeface="Bahnschrift" panose="020B0502040204020203" pitchFamily="34" charset="0"/>
              </a:rPr>
              <a:t>Fase 2: Diagnóstico. Causas y consecuencias</a:t>
            </a:r>
            <a:endParaRPr lang="es-ES" sz="3200" dirty="0">
              <a:latin typeface="Bahnschrift" panose="020B0502040204020203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SOTELO SANCHEZ SONIA      MODULO: 22                              FACILITADOR: MARTHA ELENA TELLEZGIRÓN SÁNCHEZ                              GRUPO: M21C4G10-060 </a:t>
            </a:r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738" y="815547"/>
            <a:ext cx="6017354" cy="132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49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501829"/>
          </a:xfrm>
        </p:spPr>
        <p:txBody>
          <a:bodyPr>
            <a:normAutofit/>
          </a:bodyPr>
          <a:lstStyle/>
          <a:p>
            <a:r>
              <a:rPr lang="es-MX" sz="1400" dirty="0"/>
              <a:t>Actividad integradora</a:t>
            </a:r>
            <a:br>
              <a:rPr lang="es-MX" sz="1400" dirty="0"/>
            </a:br>
            <a:r>
              <a:rPr lang="es-MX" sz="1400" dirty="0"/>
              <a:t>Fase 2: Diagnóstico. Causas y consecuencias</a:t>
            </a:r>
            <a:endParaRPr lang="es-ES" sz="1400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96778" y="1304643"/>
            <a:ext cx="2998573" cy="4049952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481385" y="1565189"/>
            <a:ext cx="6268994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accent2">
                    <a:lumMod val="50000"/>
                  </a:schemeClr>
                </a:solidFill>
              </a:rPr>
              <a:t>Lluvia de ideas.</a:t>
            </a:r>
          </a:p>
          <a:p>
            <a:endParaRPr lang="es-MX" dirty="0" smtClean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Obesidad a nivel prescolar:</a:t>
            </a: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Causas: mala alimentación y sedentarismo.</a:t>
            </a:r>
          </a:p>
          <a:p>
            <a:endParaRPr lang="es-MX" sz="1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Pensar que un niño gordo es sano:</a:t>
            </a: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Causa: la falta de información, descuido y falta de interés.</a:t>
            </a:r>
          </a:p>
          <a:p>
            <a:endParaRPr lang="es-MX" sz="1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Perder el control sobre la alimentación:</a:t>
            </a: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Causa: dejar que el niño coma lo que quiera, sin horario y sin supervisión.</a:t>
            </a:r>
          </a:p>
          <a:p>
            <a:endParaRPr lang="es-MX" sz="1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No llevar al niño a su control medico.</a:t>
            </a: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Causa: no estar al pendiente de su crecimiento. Sus necesidades físicas, alimentarias, y deportivas.</a:t>
            </a:r>
          </a:p>
          <a:p>
            <a:endParaRPr lang="es-MX" sz="1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Rechazo social:</a:t>
            </a:r>
          </a:p>
          <a:p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Causa: no ver que el niño se </a:t>
            </a:r>
            <a:r>
              <a:rPr lang="es-MX" sz="14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aisla</a:t>
            </a:r>
            <a:r>
              <a:rPr lang="es-MX" sz="1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frustración, depresión. Enojo.</a:t>
            </a:r>
            <a:endParaRPr lang="es-MX" sz="1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3705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82595" y="749643"/>
            <a:ext cx="73811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/>
              <a:t>Problema central obesidad infantil.</a:t>
            </a:r>
          </a:p>
          <a:p>
            <a:endParaRPr lang="es-MX" dirty="0"/>
          </a:p>
          <a:p>
            <a:pPr algn="just"/>
            <a:r>
              <a:rPr lang="es-MX" dirty="0"/>
              <a:t>Descuido y falta de interés por parte </a:t>
            </a:r>
            <a:r>
              <a:rPr lang="es-MX" dirty="0" smtClean="0"/>
              <a:t>de los padres. la </a:t>
            </a:r>
            <a:r>
              <a:rPr lang="es-MX" dirty="0"/>
              <a:t>importancia que tiene tratar la obesidad como una </a:t>
            </a:r>
            <a:r>
              <a:rPr lang="es-MX" dirty="0" smtClean="0"/>
              <a:t>enfermedad. </a:t>
            </a:r>
          </a:p>
          <a:p>
            <a:pPr algn="just"/>
            <a:endParaRPr lang="es-MX" dirty="0" smtClean="0"/>
          </a:p>
          <a:p>
            <a:pPr algn="just"/>
            <a:r>
              <a:rPr lang="es-MX" dirty="0" smtClean="0"/>
              <a:t> Falta </a:t>
            </a:r>
            <a:r>
              <a:rPr lang="es-MX" dirty="0"/>
              <a:t>de información: </a:t>
            </a:r>
            <a:r>
              <a:rPr lang="es-MX" dirty="0" smtClean="0"/>
              <a:t>a </a:t>
            </a:r>
            <a:r>
              <a:rPr lang="es-MX" dirty="0"/>
              <a:t>través de charlas informativas y </a:t>
            </a:r>
            <a:r>
              <a:rPr lang="es-MX" dirty="0" smtClean="0"/>
              <a:t>talleres, hospitales </a:t>
            </a:r>
            <a:r>
              <a:rPr lang="es-MX" dirty="0"/>
              <a:t>o centros de salud </a:t>
            </a:r>
            <a:r>
              <a:rPr lang="es-MX" dirty="0" smtClean="0"/>
              <a:t>. </a:t>
            </a:r>
          </a:p>
          <a:p>
            <a:pPr algn="just"/>
            <a:endParaRPr lang="es-MX" dirty="0" smtClean="0"/>
          </a:p>
          <a:p>
            <a:pPr algn="just"/>
            <a:r>
              <a:rPr lang="es-MX" dirty="0" smtClean="0"/>
              <a:t> </a:t>
            </a:r>
            <a:r>
              <a:rPr lang="es-MX" dirty="0"/>
              <a:t>Sedentarismo: </a:t>
            </a:r>
            <a:r>
              <a:rPr lang="es-MX" dirty="0" smtClean="0"/>
              <a:t>La vida laboral de ambos padres, ya no permite llevar al niño a realizar alguna actividad física. esto </a:t>
            </a:r>
            <a:r>
              <a:rPr lang="es-MX" dirty="0"/>
              <a:t>ha provocado que aumente el sedentarismo debido al cansancio y la rutina en las tareas cotidianas</a:t>
            </a:r>
            <a:r>
              <a:rPr lang="es-MX" dirty="0" smtClean="0"/>
              <a:t>.</a:t>
            </a:r>
          </a:p>
          <a:p>
            <a:pPr algn="just"/>
            <a:endParaRPr lang="es-MX" dirty="0" smtClean="0"/>
          </a:p>
          <a:p>
            <a:pPr algn="just"/>
            <a:r>
              <a:rPr lang="es-MX" dirty="0" smtClean="0"/>
              <a:t>Reflexión: cómo </a:t>
            </a:r>
            <a:r>
              <a:rPr lang="es-MX" dirty="0"/>
              <a:t>influirá en un futuro la obesidad </a:t>
            </a:r>
            <a:r>
              <a:rPr lang="es-MX" dirty="0" smtClean="0"/>
              <a:t>infantil, si no tomamos precauciones y prevenimos la salud de nuestros niños. </a:t>
            </a:r>
            <a:r>
              <a:rPr lang="es-MX" dirty="0"/>
              <a:t>Por todo esto es importante determinar sus principales causas y </a:t>
            </a:r>
            <a:r>
              <a:rPr lang="es-MX" dirty="0" smtClean="0"/>
              <a:t>consecuencias.</a:t>
            </a:r>
          </a:p>
          <a:p>
            <a:endParaRPr lang="es-MX" dirty="0"/>
          </a:p>
          <a:p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3785" y="289869"/>
            <a:ext cx="2899718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0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326292" y="-218152"/>
            <a:ext cx="1005839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ES" dirty="0"/>
          </a:p>
        </p:txBody>
      </p:sp>
      <p:sp>
        <p:nvSpPr>
          <p:cNvPr id="3" name="Rectángulo 2"/>
          <p:cNvSpPr/>
          <p:nvPr/>
        </p:nvSpPr>
        <p:spPr>
          <a:xfrm>
            <a:off x="980303" y="403654"/>
            <a:ext cx="1062681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MX" sz="1600" dirty="0" smtClean="0"/>
          </a:p>
          <a:p>
            <a:endParaRPr lang="es-MX" sz="1600" dirty="0"/>
          </a:p>
          <a:p>
            <a:r>
              <a:rPr lang="es-MX" sz="1600" dirty="0" smtClean="0"/>
              <a:t>CONSECUENCIAS</a:t>
            </a:r>
            <a:endParaRPr lang="es-MX" sz="1600" dirty="0"/>
          </a:p>
          <a:p>
            <a:endParaRPr lang="es-MX" sz="1600" dirty="0"/>
          </a:p>
          <a:p>
            <a:r>
              <a:rPr lang="es-MX" sz="1600" dirty="0"/>
              <a:t>Enfermedades crónicas, cardiovasculares, diabetes, </a:t>
            </a:r>
            <a:r>
              <a:rPr lang="es-MX" sz="1600" dirty="0" smtClean="0"/>
              <a:t>apnea del sueño, soledad,</a:t>
            </a:r>
          </a:p>
          <a:p>
            <a:endParaRPr lang="es-MX" sz="1600" dirty="0"/>
          </a:p>
          <a:p>
            <a:r>
              <a:rPr lang="es-MX" sz="1600" dirty="0" smtClean="0"/>
              <a:t>La </a:t>
            </a:r>
            <a:r>
              <a:rPr lang="es-MX" sz="1600" dirty="0"/>
              <a:t>obesidad tiene consecuencias físicas y psicológicas para la salud </a:t>
            </a:r>
            <a:r>
              <a:rPr lang="es-MX" sz="1600" dirty="0" smtClean="0"/>
              <a:t>puede </a:t>
            </a:r>
            <a:r>
              <a:rPr lang="es-MX" sz="1600" dirty="0"/>
              <a:t>contribuir a dificultades </a:t>
            </a:r>
            <a:r>
              <a:rPr lang="es-MX" sz="1600" dirty="0" smtClean="0"/>
              <a:t>de conducta y emocional, depresión </a:t>
            </a:r>
            <a:r>
              <a:rPr lang="es-MX" sz="1600" dirty="0"/>
              <a:t>y </a:t>
            </a:r>
            <a:r>
              <a:rPr lang="es-MX" sz="1600" dirty="0" smtClean="0"/>
              <a:t>bajar su rendimiento escolar.</a:t>
            </a:r>
          </a:p>
          <a:p>
            <a:endParaRPr lang="es-MX" sz="1600" dirty="0"/>
          </a:p>
          <a:p>
            <a:r>
              <a:rPr lang="es-MX" sz="1600" dirty="0"/>
              <a:t>Actividad física Un niño </a:t>
            </a:r>
            <a:r>
              <a:rPr lang="es-MX" sz="1600" dirty="0" smtClean="0"/>
              <a:t>sano puede </a:t>
            </a:r>
            <a:r>
              <a:rPr lang="es-MX" sz="1600" dirty="0"/>
              <a:t>realizar tareas físicas </a:t>
            </a:r>
            <a:r>
              <a:rPr lang="es-MX" sz="1600" dirty="0" smtClean="0"/>
              <a:t>sin forzar </a:t>
            </a:r>
            <a:r>
              <a:rPr lang="es-MX" sz="1600" dirty="0"/>
              <a:t>o dañar su cuerpo, </a:t>
            </a:r>
            <a:r>
              <a:rPr lang="es-MX" sz="1600" dirty="0" smtClean="0"/>
              <a:t>ayuda a su concentración, mejorara en su estudio, tendrá un mejor desarrollo social</a:t>
            </a:r>
            <a:r>
              <a:rPr lang="es-MX" sz="1600" dirty="0"/>
              <a:t>, cultural y de salud. </a:t>
            </a:r>
            <a:endParaRPr lang="es-MX" sz="1600" dirty="0" smtClean="0"/>
          </a:p>
          <a:p>
            <a:endParaRPr lang="es-MX" sz="1600" dirty="0"/>
          </a:p>
          <a:p>
            <a:r>
              <a:rPr lang="es-MX" sz="1600" dirty="0"/>
              <a:t>Reflexión: </a:t>
            </a:r>
            <a:r>
              <a:rPr lang="es-MX" sz="1600" dirty="0" smtClean="0"/>
              <a:t>un niño enfermo, no es feliz, no desatendamos este problema. Actuemos ahora, dejemos generaciones mas sanas en todos los aspectos. Recordemos que son el futuro.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169" y="4371096"/>
            <a:ext cx="2697069" cy="166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50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://148.247.220.110/pluginfile.php/11561/mod_assign/intro/act%20%20M22%20s4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687" y="980303"/>
            <a:ext cx="5157015" cy="4769707"/>
          </a:xfrm>
          <a:prstGeom prst="rect">
            <a:avLst/>
          </a:prstGeom>
        </p:spPr>
      </p:pic>
      <p:sp>
        <p:nvSpPr>
          <p:cNvPr id="5" name="Flecha derecha 4"/>
          <p:cNvSpPr/>
          <p:nvPr/>
        </p:nvSpPr>
        <p:spPr>
          <a:xfrm>
            <a:off x="3871784" y="3361039"/>
            <a:ext cx="2594919" cy="4201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/>
          <p:cNvSpPr/>
          <p:nvPr/>
        </p:nvSpPr>
        <p:spPr>
          <a:xfrm>
            <a:off x="6524368" y="3361039"/>
            <a:ext cx="2883243" cy="8979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Problema central</a:t>
            </a:r>
          </a:p>
          <a:p>
            <a:pPr algn="ctr"/>
            <a:r>
              <a:rPr lang="es-MX" dirty="0" smtClean="0"/>
              <a:t>OBESIDAD  INFANTIL</a:t>
            </a:r>
            <a:endParaRPr lang="es-ES" dirty="0"/>
          </a:p>
        </p:txBody>
      </p:sp>
      <p:sp>
        <p:nvSpPr>
          <p:cNvPr id="7" name="Flecha derecha 6"/>
          <p:cNvSpPr/>
          <p:nvPr/>
        </p:nvSpPr>
        <p:spPr>
          <a:xfrm>
            <a:off x="5840627" y="1968844"/>
            <a:ext cx="700216" cy="3212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/>
          <p:cNvSpPr/>
          <p:nvPr/>
        </p:nvSpPr>
        <p:spPr>
          <a:xfrm>
            <a:off x="6540843" y="1466335"/>
            <a:ext cx="2866768" cy="151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EFECTO:</a:t>
            </a:r>
          </a:p>
          <a:p>
            <a:pPr algn="ctr"/>
            <a:r>
              <a:rPr lang="es-MX" sz="900" dirty="0">
                <a:latin typeface="Arial Narrow" panose="020B0606020202030204" pitchFamily="34" charset="0"/>
              </a:rPr>
              <a:t>Enfermedad coronaria</a:t>
            </a:r>
          </a:p>
          <a:p>
            <a:pPr algn="ctr"/>
            <a:r>
              <a:rPr lang="es-MX" sz="900" dirty="0">
                <a:latin typeface="Arial Narrow" panose="020B0606020202030204" pitchFamily="34" charset="0"/>
              </a:rPr>
              <a:t>Diabetes tipo 2</a:t>
            </a:r>
          </a:p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Hipertensión </a:t>
            </a:r>
            <a:r>
              <a:rPr lang="es-MX" sz="900" dirty="0">
                <a:latin typeface="Arial Narrow" panose="020B0606020202030204" pitchFamily="34" charset="0"/>
              </a:rPr>
              <a:t>(presión arterial alta)</a:t>
            </a:r>
          </a:p>
          <a:p>
            <a:pPr algn="ctr"/>
            <a:r>
              <a:rPr lang="es-MX" sz="900" dirty="0">
                <a:latin typeface="Arial Narrow" panose="020B0606020202030204" pitchFamily="34" charset="0"/>
              </a:rPr>
              <a:t>Dislipidemia (por ejemplo, niveles altos de colesterol total o de triglicéridos)</a:t>
            </a:r>
          </a:p>
          <a:p>
            <a:pPr algn="ctr"/>
            <a:r>
              <a:rPr lang="es-MX" sz="900" dirty="0">
                <a:latin typeface="Arial Narrow" panose="020B0606020202030204" pitchFamily="34" charset="0"/>
              </a:rPr>
              <a:t>Accidente cerebrovascular</a:t>
            </a:r>
          </a:p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Apnea </a:t>
            </a:r>
            <a:r>
              <a:rPr lang="es-MX" sz="900" dirty="0">
                <a:latin typeface="Arial Narrow" panose="020B0606020202030204" pitchFamily="34" charset="0"/>
              </a:rPr>
              <a:t>del sueño y problemas respiratorios</a:t>
            </a:r>
            <a:endParaRPr lang="es-ES" sz="900" dirty="0">
              <a:latin typeface="Arial Narrow" panose="020B0606020202030204" pitchFamily="34" charset="0"/>
            </a:endParaRPr>
          </a:p>
        </p:txBody>
      </p:sp>
      <p:sp>
        <p:nvSpPr>
          <p:cNvPr id="9" name="Flecha derecha 8"/>
          <p:cNvSpPr/>
          <p:nvPr/>
        </p:nvSpPr>
        <p:spPr>
          <a:xfrm>
            <a:off x="3591697" y="4547286"/>
            <a:ext cx="2875006" cy="4860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6462584" y="4460789"/>
            <a:ext cx="3006810" cy="1145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CAUSAS</a:t>
            </a:r>
          </a:p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Factores genéticos</a:t>
            </a:r>
          </a:p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Dieta inadecuada (No desayunar)</a:t>
            </a:r>
          </a:p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Productos altos en azucares</a:t>
            </a:r>
          </a:p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Sedentarismo(falta de ejercicio)</a:t>
            </a:r>
          </a:p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Trastornos  alimenticios (anorexia, bulimia)</a:t>
            </a:r>
          </a:p>
          <a:p>
            <a:pPr algn="ctr"/>
            <a:r>
              <a:rPr lang="es-MX" sz="900" dirty="0" smtClean="0">
                <a:latin typeface="Arial Narrow" panose="020B0606020202030204" pitchFamily="34" charset="0"/>
              </a:rPr>
              <a:t>Ejemplos en casa  (lo que ven en familia)</a:t>
            </a:r>
            <a:endParaRPr lang="es-ES" sz="9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50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906162" y="378941"/>
            <a:ext cx="8237838" cy="60785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dirty="0"/>
              <a:t>7. Plantea la solución que lograrás con tu proyecto incluyendo lo siguiente:</a:t>
            </a:r>
          </a:p>
          <a:p>
            <a:pPr algn="just"/>
            <a:endParaRPr lang="es-MX" dirty="0"/>
          </a:p>
          <a:p>
            <a:pPr algn="just"/>
            <a:r>
              <a:rPr lang="es-MX" sz="1400" b="1" dirty="0" smtClean="0">
                <a:latin typeface="Bahnschrift" panose="020B0502040204020203" pitchFamily="34" charset="0"/>
              </a:rPr>
              <a:t>Causas </a:t>
            </a:r>
            <a:r>
              <a:rPr lang="es-MX" sz="1400" b="1" dirty="0">
                <a:latin typeface="Bahnschrift" panose="020B0502040204020203" pitchFamily="34" charset="0"/>
              </a:rPr>
              <a:t>directas e </a:t>
            </a:r>
            <a:r>
              <a:rPr lang="es-MX" sz="1400" b="1" dirty="0" smtClean="0">
                <a:latin typeface="Bahnschrift" panose="020B0502040204020203" pitchFamily="34" charset="0"/>
              </a:rPr>
              <a:t>indirectas</a:t>
            </a:r>
          </a:p>
          <a:p>
            <a:pPr marL="285750" indent="-285750" algn="just">
              <a:buFontTx/>
              <a:buChar char="-"/>
            </a:pPr>
            <a:r>
              <a:rPr lang="es-MX" sz="1000" dirty="0">
                <a:latin typeface="Bahnschrift" panose="020B0502040204020203" pitchFamily="34" charset="0"/>
              </a:rPr>
              <a:t>La obesidad es una enfermedad social que se distribuye de forma diferente en los diversos grupos sociales</a:t>
            </a:r>
            <a:r>
              <a:rPr lang="es-MX" sz="1000" dirty="0" smtClean="0">
                <a:latin typeface="Bahnschrift" panose="020B0502040204020203" pitchFamily="34" charset="0"/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lang="es-MX" sz="1000" dirty="0" smtClean="0">
                <a:latin typeface="Bahnschrift" panose="020B0502040204020203" pitchFamily="34" charset="0"/>
              </a:rPr>
              <a:t>El </a:t>
            </a:r>
            <a:r>
              <a:rPr lang="es-MX" sz="1000" dirty="0">
                <a:latin typeface="Bahnschrift" panose="020B0502040204020203" pitchFamily="34" charset="0"/>
              </a:rPr>
              <a:t>cambio dietético </a:t>
            </a:r>
            <a:r>
              <a:rPr lang="es-MX" sz="1000" dirty="0" smtClean="0">
                <a:latin typeface="Bahnschrift" panose="020B0502040204020203" pitchFamily="34" charset="0"/>
              </a:rPr>
              <a:t>hacia </a:t>
            </a:r>
            <a:r>
              <a:rPr lang="es-MX" sz="1000" dirty="0">
                <a:latin typeface="Bahnschrift" panose="020B0502040204020203" pitchFamily="34" charset="0"/>
              </a:rPr>
              <a:t>un aumento de la ingesta de alimentos hipercalóricos con abundantes grasas y azúcares, pero con escasas vitaminas, minerales y otros micronutrientes saludables</a:t>
            </a:r>
            <a:r>
              <a:rPr lang="es-MX" sz="1000" dirty="0" smtClean="0">
                <a:latin typeface="Bahnschrift" panose="020B0502040204020203" pitchFamily="34" charset="0"/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lang="es-MX" sz="1000" dirty="0">
                <a:latin typeface="Bahnschrift" panose="020B0502040204020203" pitchFamily="34" charset="0"/>
              </a:rPr>
              <a:t>La tendencia a la disminución de la actividad física debido al </a:t>
            </a:r>
            <a:r>
              <a:rPr lang="es-MX" sz="1000" dirty="0" smtClean="0">
                <a:latin typeface="Bahnschrift" panose="020B0502040204020203" pitchFamily="34" charset="0"/>
              </a:rPr>
              <a:t>sedentarismo.</a:t>
            </a:r>
          </a:p>
          <a:p>
            <a:pPr marL="285750" indent="-285750" algn="just">
              <a:buFontTx/>
              <a:buChar char="-"/>
            </a:pPr>
            <a:r>
              <a:rPr lang="es-MX" sz="1000" dirty="0">
                <a:latin typeface="Bahnschrift" panose="020B0502040204020203" pitchFamily="34" charset="0"/>
              </a:rPr>
              <a:t>Factores psicológicos: inestabilidad emocional, ansiedad, miedo, estrés o </a:t>
            </a:r>
            <a:r>
              <a:rPr lang="es-MX" sz="1000" dirty="0" smtClean="0">
                <a:latin typeface="Bahnschrift" panose="020B0502040204020203" pitchFamily="34" charset="0"/>
              </a:rPr>
              <a:t>aburrimiento.</a:t>
            </a:r>
          </a:p>
          <a:p>
            <a:pPr marL="285750" indent="-285750" algn="just">
              <a:buFontTx/>
              <a:buChar char="-"/>
            </a:pPr>
            <a:r>
              <a:rPr lang="es-MX" sz="1000" dirty="0" smtClean="0">
                <a:latin typeface="Bahnschrift" panose="020B0502040204020203" pitchFamily="34" charset="0"/>
              </a:rPr>
              <a:t>Ser adultos responsables  </a:t>
            </a:r>
            <a:r>
              <a:rPr lang="es-MX" sz="1000" dirty="0">
                <a:latin typeface="Bahnschrift" panose="020B0502040204020203" pitchFamily="34" charset="0"/>
              </a:rPr>
              <a:t>ante tal situación.</a:t>
            </a:r>
          </a:p>
          <a:p>
            <a:pPr marL="285750" indent="-285750" algn="just">
              <a:buFontTx/>
              <a:buChar char="-"/>
            </a:pPr>
            <a:r>
              <a:rPr lang="es-MX" sz="1000" dirty="0" smtClean="0">
                <a:latin typeface="Bahnschrift" panose="020B0502040204020203" pitchFamily="34" charset="0"/>
              </a:rPr>
              <a:t>Alimentar a la familia con comida sana en porciones pequeñas, </a:t>
            </a:r>
            <a:r>
              <a:rPr lang="es-MX" sz="1000" dirty="0">
                <a:latin typeface="Bahnschrift" panose="020B0502040204020203" pitchFamily="34" charset="0"/>
              </a:rPr>
              <a:t>que sean saludables y con menor cantidad de azúcar y grasa.</a:t>
            </a:r>
          </a:p>
          <a:p>
            <a:pPr marL="285750" indent="-285750" algn="just">
              <a:buFontTx/>
              <a:buChar char="-"/>
            </a:pPr>
            <a:r>
              <a:rPr lang="es-MX" sz="1000" dirty="0" smtClean="0">
                <a:latin typeface="Bahnschrift" panose="020B0502040204020203" pitchFamily="34" charset="0"/>
              </a:rPr>
              <a:t>Fomentar el ejercicio. Con media hora es suficiente.</a:t>
            </a:r>
          </a:p>
          <a:p>
            <a:pPr marL="285750" indent="-285750" algn="just">
              <a:buFontTx/>
              <a:buChar char="-"/>
            </a:pPr>
            <a:r>
              <a:rPr lang="es-MX" sz="1000" dirty="0" smtClean="0">
                <a:latin typeface="Bahnschrift" panose="020B0502040204020203" pitchFamily="34" charset="0"/>
              </a:rPr>
              <a:t>Poner </a:t>
            </a:r>
            <a:r>
              <a:rPr lang="es-MX" sz="1000" dirty="0">
                <a:latin typeface="Bahnschrift" panose="020B0502040204020203" pitchFamily="34" charset="0"/>
              </a:rPr>
              <a:t>un buen ejemplo respecto a la comida </a:t>
            </a:r>
            <a:r>
              <a:rPr lang="es-MX" sz="1000" dirty="0" smtClean="0">
                <a:latin typeface="Bahnschrift" panose="020B0502040204020203" pitchFamily="34" charset="0"/>
              </a:rPr>
              <a:t>sana.</a:t>
            </a:r>
          </a:p>
          <a:p>
            <a:pPr marL="285750" indent="-285750" algn="just">
              <a:buFontTx/>
              <a:buChar char="-"/>
            </a:pPr>
            <a:endParaRPr lang="es-MX" sz="1000" dirty="0">
              <a:latin typeface="Bahnschrift" panose="020B0502040204020203" pitchFamily="34" charset="0"/>
            </a:endParaRPr>
          </a:p>
          <a:p>
            <a:pPr algn="just"/>
            <a:r>
              <a:rPr lang="es-MX" sz="1400" b="1" dirty="0" smtClean="0">
                <a:latin typeface="Bahnschrift" panose="020B0502040204020203" pitchFamily="34" charset="0"/>
              </a:rPr>
              <a:t>Efectos </a:t>
            </a:r>
            <a:r>
              <a:rPr lang="es-MX" sz="1400" b="1" dirty="0">
                <a:latin typeface="Bahnschrift" panose="020B0502040204020203" pitchFamily="34" charset="0"/>
              </a:rPr>
              <a:t>negativos que soluciona</a:t>
            </a:r>
            <a:r>
              <a:rPr lang="es-MX" sz="1400" b="1" dirty="0" smtClean="0">
                <a:latin typeface="Bahnschrift" panose="020B0502040204020203" pitchFamily="34" charset="0"/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lang="es-MX" sz="1000" dirty="0" smtClean="0">
                <a:latin typeface="Bahnschrift" panose="020B0502040204020203" pitchFamily="34" charset="0"/>
              </a:rPr>
              <a:t>No someter a los niños a dietas, eso en vez de ayudar perjudica su desarrollo y salud. </a:t>
            </a:r>
            <a:endParaRPr lang="es-MX" sz="1000" dirty="0">
              <a:latin typeface="Bahnschrift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s-MX" sz="1000" dirty="0" smtClean="0">
                <a:latin typeface="Bahnschrift" panose="020B0502040204020203" pitchFamily="34" charset="0"/>
              </a:rPr>
              <a:t>Nosotros como padres cambiar el ambiente en casa. Que nos vean entusiastas, evitar los malos hábitos alimenticios.</a:t>
            </a:r>
            <a:endParaRPr lang="es-MX" sz="1000" dirty="0">
              <a:latin typeface="Bahnschrift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s-MX" sz="1000" dirty="0" smtClean="0">
                <a:latin typeface="Bahnschrift" panose="020B0502040204020203" pitchFamily="34" charset="0"/>
              </a:rPr>
              <a:t> </a:t>
            </a:r>
            <a:r>
              <a:rPr lang="es-MX" sz="1000" dirty="0">
                <a:latin typeface="Bahnschrift" panose="020B0502040204020203" pitchFamily="34" charset="0"/>
              </a:rPr>
              <a:t>limitar los alimentos con alta densidad calórica, mantener las bebidas azucaradas por fuera del hogar, asegurar que los niños coman la cantidad adecuada de frutas y verduras y limitar el consumo de bocadillos altos en calorías.</a:t>
            </a:r>
          </a:p>
          <a:p>
            <a:pPr marL="285750" indent="-285750" algn="just">
              <a:buFontTx/>
              <a:buChar char="-"/>
            </a:pPr>
            <a:r>
              <a:rPr lang="es-MX" sz="1000" dirty="0" smtClean="0">
                <a:latin typeface="Bahnschrift" panose="020B0502040204020203" pitchFamily="34" charset="0"/>
              </a:rPr>
              <a:t>Los </a:t>
            </a:r>
            <a:r>
              <a:rPr lang="es-MX" sz="1000" dirty="0">
                <a:latin typeface="Bahnschrift" panose="020B0502040204020203" pitchFamily="34" charset="0"/>
              </a:rPr>
              <a:t>Padres también deben estar atentos a las oportunidades de realizar actividades físicas y establecer reglas claras sobre el tiempo de uso de la </a:t>
            </a:r>
            <a:r>
              <a:rPr lang="es-MX" sz="1000" dirty="0" smtClean="0">
                <a:latin typeface="Bahnschrift" panose="020B0502040204020203" pitchFamily="34" charset="0"/>
              </a:rPr>
              <a:t>televisión, video juegos, Tablet y aparatos electrónicos.</a:t>
            </a:r>
            <a:endParaRPr lang="es-MX" sz="1000" dirty="0">
              <a:latin typeface="Bahnschrift" panose="020B0502040204020203" pitchFamily="34" charset="0"/>
            </a:endParaRPr>
          </a:p>
          <a:p>
            <a:pPr algn="just"/>
            <a:r>
              <a:rPr lang="es-MX" sz="1600" b="1" dirty="0" smtClean="0"/>
              <a:t>Elementos </a:t>
            </a:r>
            <a:r>
              <a:rPr lang="es-MX" sz="1600" b="1" dirty="0"/>
              <a:t>ausentes que se convierten en elementos positivos</a:t>
            </a:r>
            <a:r>
              <a:rPr lang="es-MX" sz="1600" b="1" dirty="0" smtClean="0"/>
              <a:t>.</a:t>
            </a:r>
          </a:p>
          <a:p>
            <a:pPr algn="just"/>
            <a:r>
              <a:rPr lang="es-MX" sz="1100" b="1" dirty="0" smtClean="0">
                <a:latin typeface="Bahnschrift" panose="020B0502040204020203" pitchFamily="34" charset="0"/>
              </a:rPr>
              <a:t>           Los </a:t>
            </a:r>
            <a:r>
              <a:rPr lang="es-MX" sz="1100" b="1" dirty="0">
                <a:latin typeface="Bahnschrift" panose="020B0502040204020203" pitchFamily="34" charset="0"/>
              </a:rPr>
              <a:t>Padres también </a:t>
            </a:r>
            <a:r>
              <a:rPr lang="es-MX" sz="1100" b="1" dirty="0" smtClean="0">
                <a:latin typeface="Bahnschrift" panose="020B0502040204020203" pitchFamily="34" charset="0"/>
              </a:rPr>
              <a:t>debemos </a:t>
            </a:r>
            <a:r>
              <a:rPr lang="es-MX" sz="1100" b="1" dirty="0">
                <a:latin typeface="Bahnschrift" panose="020B0502040204020203" pitchFamily="34" charset="0"/>
              </a:rPr>
              <a:t>estar atentos a las oportunidades de realizar actividades físicas y establecer reglas claras </a:t>
            </a:r>
            <a:r>
              <a:rPr lang="es-MX" sz="1100" b="1" dirty="0" smtClean="0">
                <a:latin typeface="Bahnschrift" panose="020B0502040204020203" pitchFamily="34" charset="0"/>
              </a:rPr>
              <a:t>sobre</a:t>
            </a:r>
          </a:p>
          <a:p>
            <a:pPr algn="just"/>
            <a:r>
              <a:rPr lang="es-MX" dirty="0"/>
              <a:t>    </a:t>
            </a:r>
            <a:r>
              <a:rPr lang="es-MX" sz="1100" dirty="0">
                <a:latin typeface="Bahnschrift" panose="020B0502040204020203" pitchFamily="34" charset="0"/>
              </a:rPr>
              <a:t>el tiempo de uso de la televisión, video juegos, Tablet y aparatos electrónicos</a:t>
            </a:r>
          </a:p>
          <a:p>
            <a:pPr algn="just"/>
            <a:r>
              <a:rPr lang="es-MX" b="1" dirty="0" smtClean="0"/>
              <a:t>Involucrados </a:t>
            </a:r>
            <a:r>
              <a:rPr lang="es-MX" b="1" dirty="0"/>
              <a:t>en la problemática (beneficiarios, instituciones, autoridades, etc</a:t>
            </a:r>
            <a:r>
              <a:rPr lang="es-MX" b="1" dirty="0" smtClean="0"/>
              <a:t>.)</a:t>
            </a:r>
          </a:p>
          <a:p>
            <a:pPr marL="285750" indent="-285750" algn="just">
              <a:buFontTx/>
              <a:buChar char="-"/>
            </a:pPr>
            <a:r>
              <a:rPr lang="es-MX" dirty="0"/>
              <a:t> </a:t>
            </a:r>
            <a:r>
              <a:rPr lang="es-MX" sz="1050" dirty="0" smtClean="0">
                <a:latin typeface="Bahnschrift" panose="020B0502040204020203" pitchFamily="34" charset="0"/>
              </a:rPr>
              <a:t>Acudir a </a:t>
            </a:r>
            <a:r>
              <a:rPr lang="es-MX" sz="1050" dirty="0">
                <a:latin typeface="Bahnschrift" panose="020B0502040204020203" pitchFamily="34" charset="0"/>
              </a:rPr>
              <a:t>chequeos médicos </a:t>
            </a:r>
            <a:r>
              <a:rPr lang="es-MX" sz="1050" dirty="0" smtClean="0">
                <a:latin typeface="Bahnschrift" panose="020B0502040204020203" pitchFamily="34" charset="0"/>
              </a:rPr>
              <a:t>mensuales para </a:t>
            </a:r>
            <a:r>
              <a:rPr lang="es-MX" sz="1050" dirty="0">
                <a:latin typeface="Bahnschrift" panose="020B0502040204020203" pitchFamily="34" charset="0"/>
              </a:rPr>
              <a:t>ver como esta el desarrollo de nuestros hijos. </a:t>
            </a:r>
            <a:r>
              <a:rPr lang="es-MX" sz="1050" dirty="0" smtClean="0">
                <a:latin typeface="Bahnschrift" panose="020B0502040204020203" pitchFamily="34" charset="0"/>
              </a:rPr>
              <a:t>Estar al pendiente de su peso, talla, si necesitan vitaminas, vacunas, etc.(beneficiarios</a:t>
            </a:r>
            <a:r>
              <a:rPr lang="es-MX" sz="1050" dirty="0">
                <a:latin typeface="Bahnschrift" panose="020B0502040204020203" pitchFamily="34" charset="0"/>
              </a:rPr>
              <a:t>, instituciones, autoridades, etc</a:t>
            </a:r>
            <a:r>
              <a:rPr lang="es-MX" sz="1050" dirty="0" smtClean="0">
                <a:latin typeface="Bahnschrift" panose="020B0502040204020203" pitchFamily="34" charset="0"/>
              </a:rPr>
              <a:t>.)</a:t>
            </a:r>
          </a:p>
          <a:p>
            <a:pPr marL="285750" indent="-285750" algn="just">
              <a:buFontTx/>
              <a:buChar char="-"/>
            </a:pPr>
            <a:r>
              <a:rPr lang="es-MX" sz="1050" dirty="0">
                <a:latin typeface="Bahnschrift" panose="020B0502040204020203" pitchFamily="34" charset="0"/>
              </a:rPr>
              <a:t>*Padres de </a:t>
            </a:r>
            <a:r>
              <a:rPr lang="es-MX" sz="1050" dirty="0" smtClean="0">
                <a:latin typeface="Bahnschrift" panose="020B0502040204020203" pitchFamily="34" charset="0"/>
              </a:rPr>
              <a:t>familia estar pendientes de sus necesidades.</a:t>
            </a:r>
            <a:endParaRPr lang="es-MX" sz="1050" dirty="0">
              <a:latin typeface="Bahnschrift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endParaRPr lang="es-MX" sz="1050" dirty="0">
              <a:latin typeface="Bahnschrift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s-MX" sz="1050" dirty="0">
                <a:latin typeface="Bahnschrift" panose="020B0502040204020203" pitchFamily="34" charset="0"/>
              </a:rPr>
              <a:t>*</a:t>
            </a:r>
            <a:r>
              <a:rPr lang="es-MX" sz="1050" dirty="0" smtClean="0">
                <a:latin typeface="Bahnschrift" panose="020B0502040204020203" pitchFamily="34" charset="0"/>
              </a:rPr>
              <a:t>Colegios las escuelas comprometerse a que en el recreo se venda fruta o verdura, ensaladas, y agua en vez de jugos y refrescos.</a:t>
            </a:r>
            <a:endParaRPr lang="es-MX" sz="1050" dirty="0">
              <a:latin typeface="Bahnschrift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endParaRPr lang="es-MX" sz="1050" dirty="0">
              <a:latin typeface="Bahnschrift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s-MX" sz="1050" dirty="0">
                <a:latin typeface="Bahnschrift" panose="020B0502040204020203" pitchFamily="34" charset="0"/>
              </a:rPr>
              <a:t>*</a:t>
            </a:r>
            <a:r>
              <a:rPr lang="es-MX" sz="1050" dirty="0" smtClean="0">
                <a:latin typeface="Bahnschrift" panose="020B0502040204020203" pitchFamily="34" charset="0"/>
              </a:rPr>
              <a:t>Gobierno dar capacitación sobre nutrición, aportar ideas de como comer sano sin necesidad de gastar mucho.</a:t>
            </a:r>
            <a:endParaRPr lang="es-MX" sz="1050" dirty="0">
              <a:latin typeface="Bahnschrift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endParaRPr lang="es-MX" sz="1050" dirty="0">
              <a:latin typeface="Bahnschrift" panose="020B050204020402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s-MX" sz="1050" dirty="0">
                <a:latin typeface="Bahnschrift" panose="020B0502040204020203" pitchFamily="34" charset="0"/>
              </a:rPr>
              <a:t>*</a:t>
            </a:r>
            <a:r>
              <a:rPr lang="es-MX" sz="1050" dirty="0" smtClean="0">
                <a:latin typeface="Bahnschrift" panose="020B0502040204020203" pitchFamily="34" charset="0"/>
              </a:rPr>
              <a:t>Niños enseñar desde pequeños a comer frutas, verduras y agua. Ejercitarse solo caminar 30 min es suficiente.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455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906162" y="411892"/>
            <a:ext cx="8237838" cy="5601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b="1" dirty="0"/>
              <a:t>8. Para concluir la etapa de diagnóstico, es necesario plantear el objetivo general del proyecto</a:t>
            </a:r>
            <a:r>
              <a:rPr lang="es-MX" b="1" dirty="0" smtClean="0"/>
              <a:t>.</a:t>
            </a:r>
          </a:p>
          <a:p>
            <a:pPr algn="just"/>
            <a:r>
              <a:rPr lang="es-MX" sz="1600" dirty="0" smtClean="0">
                <a:latin typeface="Bahnschrift" panose="020B0502040204020203" pitchFamily="34" charset="0"/>
              </a:rPr>
              <a:t>El propósito es enseñar, platicar y orientar a los niños sobre lo que propicia la mala alimentación ,mostrar causas y efectos sobre la obesidad.</a:t>
            </a:r>
          </a:p>
          <a:p>
            <a:pPr algn="just"/>
            <a:r>
              <a:rPr lang="es-MX" sz="1600" dirty="0" smtClean="0">
                <a:latin typeface="Bahnschrift" panose="020B0502040204020203" pitchFamily="34" charset="0"/>
              </a:rPr>
              <a:t>Los </a:t>
            </a:r>
            <a:r>
              <a:rPr lang="es-MX" sz="1600" dirty="0">
                <a:latin typeface="Bahnschrift" panose="020B0502040204020203" pitchFamily="34" charset="0"/>
              </a:rPr>
              <a:t>niños obesos tienen más probabilidades de desarrollar una serie de problemas de salud en la edad adulta. </a:t>
            </a:r>
            <a:r>
              <a:rPr lang="es-MX" sz="1600" dirty="0" smtClean="0">
                <a:latin typeface="Bahnschrift" panose="020B0502040204020203" pitchFamily="34" charset="0"/>
              </a:rPr>
              <a:t>Como ya lo hemos visto enfermedades desde muy graves e incluso la muerte.</a:t>
            </a:r>
          </a:p>
          <a:p>
            <a:pPr algn="just"/>
            <a:r>
              <a:rPr lang="es-MX" sz="1600" dirty="0">
                <a:latin typeface="Bahnschrift" panose="020B0502040204020203" pitchFamily="34" charset="0"/>
              </a:rPr>
              <a:t>Cada aspecto del entorno en que los niños se conciben, nacen y crecen puede agravar sus riesgos de padecer sobrepeso u obesidad. Durante el embarazo, la diabetes gestacional (una forma de diabetes que se presenta en el embarazo) puede dar lugar a un mayor peso al nacer y aumentar el riesgo de obesidad en el futuro.</a:t>
            </a:r>
          </a:p>
          <a:p>
            <a:pPr algn="just"/>
            <a:r>
              <a:rPr lang="es-MX" sz="1600" dirty="0" smtClean="0">
                <a:latin typeface="Bahnschrift" panose="020B0502040204020203" pitchFamily="34" charset="0"/>
              </a:rPr>
              <a:t>La </a:t>
            </a:r>
            <a:r>
              <a:rPr lang="es-MX" sz="1600" dirty="0">
                <a:latin typeface="Bahnschrift" panose="020B0502040204020203" pitchFamily="34" charset="0"/>
              </a:rPr>
              <a:t>elección de alimentos saludables para los </a:t>
            </a:r>
            <a:r>
              <a:rPr lang="es-MX" sz="1600" dirty="0" smtClean="0">
                <a:latin typeface="Bahnschrift" panose="020B0502040204020203" pitchFamily="34" charset="0"/>
              </a:rPr>
              <a:t>niños </a:t>
            </a:r>
            <a:r>
              <a:rPr lang="es-MX" sz="1600" dirty="0">
                <a:latin typeface="Bahnschrift" panose="020B0502040204020203" pitchFamily="34" charset="0"/>
              </a:rPr>
              <a:t>pequeños es </a:t>
            </a:r>
            <a:r>
              <a:rPr lang="es-MX" sz="1600" dirty="0" smtClean="0">
                <a:latin typeface="Bahnschrift" panose="020B0502040204020203" pitchFamily="34" charset="0"/>
              </a:rPr>
              <a:t>crucial, las </a:t>
            </a:r>
            <a:r>
              <a:rPr lang="es-MX" sz="1600" dirty="0">
                <a:latin typeface="Bahnschrift" panose="020B0502040204020203" pitchFamily="34" charset="0"/>
              </a:rPr>
              <a:t>preferencias de alimentación se establecen tempranamente en la vida. La alimentación del </a:t>
            </a:r>
            <a:r>
              <a:rPr lang="es-MX" sz="1600" dirty="0" smtClean="0">
                <a:latin typeface="Bahnschrift" panose="020B0502040204020203" pitchFamily="34" charset="0"/>
              </a:rPr>
              <a:t>niño con </a:t>
            </a:r>
            <a:r>
              <a:rPr lang="es-MX" sz="1600" dirty="0">
                <a:latin typeface="Bahnschrift" panose="020B0502040204020203" pitchFamily="34" charset="0"/>
              </a:rPr>
              <a:t>alimentos hipercalóricos con altos contenidos de grasa, azúcar y sal es uno de los principales factores que propician la obesidad infantil</a:t>
            </a:r>
            <a:r>
              <a:rPr lang="es-MX" sz="1600" dirty="0" smtClean="0">
                <a:latin typeface="Bahnschrift" panose="020B0502040204020203" pitchFamily="34" charset="0"/>
              </a:rPr>
              <a:t>.</a:t>
            </a:r>
          </a:p>
          <a:p>
            <a:pPr algn="just"/>
            <a:r>
              <a:rPr lang="es-MX" sz="1600" dirty="0">
                <a:latin typeface="Bahnschrift" panose="020B0502040204020203" pitchFamily="34" charset="0"/>
              </a:rPr>
              <a:t>En algunas sociedades, ciertas pautas culturales muy arraigadas (tales como la creencia generalizada de que un bebé gordo es un bebé sano), pueden alentar a la familias a sobrealimentar a sus niños</a:t>
            </a:r>
            <a:r>
              <a:rPr lang="es-MX" sz="1600" dirty="0" smtClean="0">
                <a:latin typeface="Bahnschrift" panose="020B0502040204020203" pitchFamily="34" charset="0"/>
              </a:rPr>
              <a:t>.</a:t>
            </a:r>
          </a:p>
          <a:p>
            <a:pPr algn="just"/>
            <a:r>
              <a:rPr lang="es-MX" sz="1600" dirty="0" smtClean="0">
                <a:latin typeface="Bahnschrift" panose="020B0502040204020203" pitchFamily="34" charset="0"/>
              </a:rPr>
              <a:t>Tomemos el problema muy en serio y estemos al tanto de lo que comemos en familia, sin satanizar del todo la comida chatarra, nos podemos dar el gusto de comer una vez una golosina o hamburguesa pero que no sea una constante.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598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461319" y="568411"/>
            <a:ext cx="8592065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600" dirty="0">
                <a:latin typeface="Bahnschrift" panose="020B0502040204020203" pitchFamily="34" charset="0"/>
              </a:rPr>
              <a:t>CONCLUSIÓN:</a:t>
            </a:r>
          </a:p>
          <a:p>
            <a:pPr algn="just"/>
            <a:r>
              <a:rPr lang="es-MX" sz="1400" dirty="0">
                <a:latin typeface="Bahnschrift" panose="020B0502040204020203" pitchFamily="34" charset="0"/>
              </a:rPr>
              <a:t>El aumento del sobrepeso y la obesidad infantil es uno de los problemas de salud pública más graves del siglo </a:t>
            </a:r>
            <a:r>
              <a:rPr lang="es-MX" sz="1400" dirty="0" smtClean="0">
                <a:latin typeface="Bahnschrift" panose="020B0502040204020203" pitchFamily="34" charset="0"/>
              </a:rPr>
              <a:t>XXI. Los entornos</a:t>
            </a:r>
            <a:r>
              <a:rPr lang="es-MX" sz="1400" dirty="0">
                <a:latin typeface="Bahnschrift" panose="020B0502040204020203" pitchFamily="34" charset="0"/>
              </a:rPr>
              <a:t>, las escuelas y las comunidades son fundamentales, pues condicionan las decisiones de los padres y los </a:t>
            </a:r>
            <a:r>
              <a:rPr lang="es-MX" sz="1400" dirty="0" smtClean="0">
                <a:latin typeface="Bahnschrift" panose="020B0502040204020203" pitchFamily="34" charset="0"/>
              </a:rPr>
              <a:t>niños </a:t>
            </a:r>
            <a:endParaRPr lang="es-MX" sz="1400" dirty="0">
              <a:latin typeface="Bahnschrift" panose="020B0502040204020203" pitchFamily="34" charset="0"/>
            </a:endParaRPr>
          </a:p>
          <a:p>
            <a:pPr algn="just"/>
            <a:endParaRPr lang="es-MX" sz="1400" dirty="0">
              <a:latin typeface="Bahnschrift" panose="020B0502040204020203" pitchFamily="34" charset="0"/>
            </a:endParaRPr>
          </a:p>
          <a:p>
            <a:pPr algn="just"/>
            <a:r>
              <a:rPr lang="es-MX" sz="1400" dirty="0">
                <a:latin typeface="Bahnschrift" panose="020B0502040204020203" pitchFamily="34" charset="0"/>
              </a:rPr>
              <a:t>En la medida que el sedentarismo, el tipo de alimentación y la educación no </a:t>
            </a:r>
            <a:r>
              <a:rPr lang="es-MX" sz="1400" dirty="0" smtClean="0">
                <a:latin typeface="Bahnschrift" panose="020B0502040204020203" pitchFamily="34" charset="0"/>
              </a:rPr>
              <a:t>cambien o se modifiquen el problema ira en aumento, iniciemos el cambio para disminuir </a:t>
            </a:r>
            <a:r>
              <a:rPr lang="es-MX" sz="1400" dirty="0">
                <a:latin typeface="Bahnschrift" panose="020B0502040204020203" pitchFamily="34" charset="0"/>
              </a:rPr>
              <a:t>los riesgos en el </a:t>
            </a:r>
            <a:r>
              <a:rPr lang="es-MX" sz="1400" dirty="0" smtClean="0">
                <a:latin typeface="Bahnschrift" panose="020B0502040204020203" pitchFamily="34" charset="0"/>
              </a:rPr>
              <a:t>futuro. </a:t>
            </a:r>
            <a:r>
              <a:rPr lang="es-MX" sz="1400" dirty="0">
                <a:latin typeface="Bahnschrift" panose="020B0502040204020203" pitchFamily="34" charset="0"/>
              </a:rPr>
              <a:t>La educación es muy importante </a:t>
            </a:r>
            <a:r>
              <a:rPr lang="es-MX" sz="1400" dirty="0" smtClean="0">
                <a:latin typeface="Bahnschrift" panose="020B0502040204020203" pitchFamily="34" charset="0"/>
              </a:rPr>
              <a:t> </a:t>
            </a:r>
            <a:r>
              <a:rPr lang="es-MX" sz="1400" dirty="0">
                <a:latin typeface="Bahnschrift" panose="020B0502040204020203" pitchFamily="34" charset="0"/>
              </a:rPr>
              <a:t>ya que esto permite un mejor entendimiento, fluidez de comunicación entre profesionales y pacientes y el acceso a la tecnología como base de búsqueda de alternativas, dietas, </a:t>
            </a:r>
            <a:r>
              <a:rPr lang="es-MX" sz="1400" dirty="0" smtClean="0">
                <a:latin typeface="Bahnschrift" panose="020B0502040204020203" pitchFamily="34" charset="0"/>
              </a:rPr>
              <a:t>recetas.</a:t>
            </a:r>
            <a:endParaRPr lang="es-MX" sz="1400" dirty="0">
              <a:latin typeface="Bahnschrift" panose="020B0502040204020203" pitchFamily="34" charset="0"/>
            </a:endParaRPr>
          </a:p>
          <a:p>
            <a:pPr algn="just"/>
            <a:endParaRPr lang="es-MX" sz="1400" dirty="0">
              <a:latin typeface="Bahnschrift" panose="020B0502040204020203" pitchFamily="34" charset="0"/>
            </a:endParaRPr>
          </a:p>
          <a:p>
            <a:pPr algn="just"/>
            <a:r>
              <a:rPr lang="es-MX" sz="1400" dirty="0">
                <a:latin typeface="Bahnschrift" panose="020B0502040204020203" pitchFamily="34" charset="0"/>
              </a:rPr>
              <a:t>En primer lugar </a:t>
            </a:r>
            <a:r>
              <a:rPr lang="es-MX" sz="1400" dirty="0" smtClean="0">
                <a:latin typeface="Bahnschrift" panose="020B0502040204020203" pitchFamily="34" charset="0"/>
              </a:rPr>
              <a:t>LA EDUCACION </a:t>
            </a:r>
            <a:r>
              <a:rPr lang="es-MX" sz="1400" dirty="0">
                <a:latin typeface="Bahnschrift" panose="020B0502040204020203" pitchFamily="34" charset="0"/>
              </a:rPr>
              <a:t>para concientizar a la comunidad en general </a:t>
            </a:r>
            <a:r>
              <a:rPr lang="es-MX" sz="1400" dirty="0" smtClean="0">
                <a:latin typeface="Bahnschrift" panose="020B0502040204020203" pitchFamily="34" charset="0"/>
              </a:rPr>
              <a:t>sobre la obesidad y verla como una enfermedad </a:t>
            </a:r>
            <a:r>
              <a:rPr lang="es-MX" sz="1400" dirty="0">
                <a:latin typeface="Bahnschrift" panose="020B0502040204020203" pitchFamily="34" charset="0"/>
              </a:rPr>
              <a:t>la cual con lleva complicaciones de importancia y que afectan al desarrollo del </a:t>
            </a:r>
            <a:r>
              <a:rPr lang="es-MX" sz="1400" dirty="0" smtClean="0">
                <a:latin typeface="Bahnschrift" panose="020B0502040204020203" pitchFamily="34" charset="0"/>
              </a:rPr>
              <a:t>niño y es una cadena que nos llevara a la adultez con problemas graves.</a:t>
            </a:r>
            <a:endParaRPr lang="es-MX" sz="1400" dirty="0">
              <a:latin typeface="Bahnschrift" panose="020B0502040204020203" pitchFamily="34" charset="0"/>
            </a:endParaRPr>
          </a:p>
          <a:p>
            <a:pPr algn="just"/>
            <a:endParaRPr lang="es-MX" sz="1400" dirty="0">
              <a:latin typeface="Bahnschrift" panose="020B0502040204020203" pitchFamily="34" charset="0"/>
            </a:endParaRPr>
          </a:p>
          <a:p>
            <a:pPr algn="just"/>
            <a:r>
              <a:rPr lang="es-MX" sz="1400" dirty="0" smtClean="0">
                <a:latin typeface="Bahnschrift" panose="020B0502040204020203" pitchFamily="34" charset="0"/>
              </a:rPr>
              <a:t>Los </a:t>
            </a:r>
            <a:r>
              <a:rPr lang="es-MX" sz="1400" dirty="0">
                <a:latin typeface="Bahnschrift" panose="020B0502040204020203" pitchFamily="34" charset="0"/>
              </a:rPr>
              <a:t>niños  </a:t>
            </a:r>
            <a:r>
              <a:rPr lang="es-MX" sz="1400" dirty="0" smtClean="0">
                <a:latin typeface="Bahnschrift" panose="020B0502040204020203" pitchFamily="34" charset="0"/>
              </a:rPr>
              <a:t>cuando empiezan </a:t>
            </a:r>
            <a:r>
              <a:rPr lang="es-MX" sz="1400" dirty="0">
                <a:latin typeface="Bahnschrift" panose="020B0502040204020203" pitchFamily="34" charset="0"/>
              </a:rPr>
              <a:t>la escuela, </a:t>
            </a:r>
            <a:r>
              <a:rPr lang="es-MX" sz="1400" dirty="0" smtClean="0">
                <a:latin typeface="Bahnschrift" panose="020B0502040204020203" pitchFamily="34" charset="0"/>
              </a:rPr>
              <a:t>deben adquirir el </a:t>
            </a:r>
            <a:r>
              <a:rPr lang="es-MX" sz="1400" dirty="0">
                <a:latin typeface="Bahnschrift" panose="020B0502040204020203" pitchFamily="34" charset="0"/>
              </a:rPr>
              <a:t>conocimientos básicos de salud y </a:t>
            </a:r>
            <a:r>
              <a:rPr lang="es-MX" sz="1400" dirty="0" smtClean="0">
                <a:latin typeface="Bahnschrift" panose="020B0502040204020203" pitchFamily="34" charset="0"/>
              </a:rPr>
              <a:t>nutrición, y </a:t>
            </a:r>
            <a:r>
              <a:rPr lang="es-MX" sz="1400" dirty="0">
                <a:latin typeface="Bahnschrift" panose="020B0502040204020203" pitchFamily="34" charset="0"/>
              </a:rPr>
              <a:t>debería formar parte del plan de estudios</a:t>
            </a:r>
            <a:r>
              <a:rPr lang="es-MX" sz="1400" dirty="0" smtClean="0">
                <a:latin typeface="Bahnschrift" panose="020B0502040204020203" pitchFamily="34" charset="0"/>
              </a:rPr>
              <a:t>. Enseñarles a desayunar y mostrar la importancia del desayuno y para que nos sirve, </a:t>
            </a:r>
            <a:endParaRPr lang="es-MX" sz="1400" dirty="0">
              <a:latin typeface="Bahnschrift" panose="020B0502040204020203" pitchFamily="34" charset="0"/>
            </a:endParaRPr>
          </a:p>
          <a:p>
            <a:pPr algn="just"/>
            <a:endParaRPr lang="es-MX" sz="1400" dirty="0">
              <a:latin typeface="Bahnschrift" panose="020B0502040204020203" pitchFamily="34" charset="0"/>
            </a:endParaRPr>
          </a:p>
          <a:p>
            <a:pPr algn="just"/>
            <a:r>
              <a:rPr lang="es-MX" sz="1400" dirty="0">
                <a:latin typeface="Bahnschrift" panose="020B0502040204020203" pitchFamily="34" charset="0"/>
              </a:rPr>
              <a:t>Combatir la obesidad infantil </a:t>
            </a:r>
            <a:r>
              <a:rPr lang="es-MX" sz="1400" dirty="0" smtClean="0">
                <a:latin typeface="Bahnschrift" panose="020B0502040204020203" pitchFamily="34" charset="0"/>
              </a:rPr>
              <a:t>es un  derecho del </a:t>
            </a:r>
            <a:r>
              <a:rPr lang="es-MX" sz="1400" dirty="0">
                <a:latin typeface="Bahnschrift" panose="020B0502040204020203" pitchFamily="34" charset="0"/>
              </a:rPr>
              <a:t>niño a una vida sana, así como con las obligaciones adquiridas </a:t>
            </a:r>
            <a:r>
              <a:rPr lang="es-MX" sz="1400" dirty="0" smtClean="0">
                <a:latin typeface="Bahnschrift" panose="020B0502040204020203" pitchFamily="34" charset="0"/>
              </a:rPr>
              <a:t>sobre </a:t>
            </a:r>
            <a:r>
              <a:rPr lang="es-MX" sz="1400" dirty="0">
                <a:latin typeface="Bahnschrift" panose="020B0502040204020203" pitchFamily="34" charset="0"/>
              </a:rPr>
              <a:t>los Derechos del Niño</a:t>
            </a:r>
            <a:r>
              <a:rPr lang="es-MX" sz="1400" dirty="0" smtClean="0">
                <a:latin typeface="Bahnschrift" panose="020B0502040204020203" pitchFamily="34" charset="0"/>
              </a:rPr>
              <a:t>.</a:t>
            </a:r>
          </a:p>
          <a:p>
            <a:pPr algn="just"/>
            <a:r>
              <a:rPr lang="es-MX" sz="1400" dirty="0">
                <a:latin typeface="Bahnschrift" panose="020B0502040204020203" pitchFamily="34" charset="0"/>
              </a:rPr>
              <a:t>Alimentos saludables en las escuelas</a:t>
            </a:r>
          </a:p>
          <a:p>
            <a:pPr algn="just"/>
            <a:r>
              <a:rPr lang="es-MX" sz="1400" dirty="0">
                <a:latin typeface="Bahnschrift" panose="020B0502040204020203" pitchFamily="34" charset="0"/>
              </a:rPr>
              <a:t>No a la publicidad dirigida a la infancia</a:t>
            </a:r>
          </a:p>
          <a:p>
            <a:pPr algn="just"/>
            <a:r>
              <a:rPr lang="es-MX" sz="1400" dirty="0">
                <a:latin typeface="Bahnschrift" panose="020B0502040204020203" pitchFamily="34" charset="0"/>
              </a:rPr>
              <a:t>Etiquetado claro en alimentos y bebidas</a:t>
            </a:r>
          </a:p>
          <a:p>
            <a:pPr algn="just"/>
            <a:r>
              <a:rPr lang="es-MX" sz="1400" dirty="0">
                <a:latin typeface="Bahnschrift" panose="020B0502040204020203" pitchFamily="34" charset="0"/>
              </a:rPr>
              <a:t>Acceso a agua potable</a:t>
            </a:r>
          </a:p>
          <a:p>
            <a:pPr algn="just"/>
            <a:r>
              <a:rPr lang="es-MX" sz="1400" dirty="0">
                <a:latin typeface="Bahnschrift" panose="020B0502040204020203" pitchFamily="34" charset="0"/>
              </a:rPr>
              <a:t>Seguridad </a:t>
            </a:r>
            <a:r>
              <a:rPr lang="es-MX" sz="1400" dirty="0" smtClean="0">
                <a:latin typeface="Bahnschrift" panose="020B0502040204020203" pitchFamily="34" charset="0"/>
              </a:rPr>
              <a:t>alimentaria</a:t>
            </a:r>
            <a:endParaRPr lang="es-MX" sz="1400" dirty="0">
              <a:latin typeface="Bahnschrift" panose="020B0502040204020203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384" y="568411"/>
            <a:ext cx="2825578" cy="559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83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856735" y="749643"/>
            <a:ext cx="828726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dirty="0"/>
              <a:t>Consecuencias de la obesidad infantil. (2017). https://www.guiainfantil.com/salud/obesidad/consecuencias.htm.</a:t>
            </a:r>
          </a:p>
          <a:p>
            <a:endParaRPr lang="es-MX" dirty="0"/>
          </a:p>
          <a:p>
            <a:r>
              <a:rPr lang="es-MX" dirty="0"/>
              <a:t>OBESIDAD INFANTIL. (2011). </a:t>
            </a:r>
            <a:r>
              <a:rPr lang="es-MX" dirty="0">
                <a:hlinkClick r:id="rId2" action="ppaction://hlinkfile"/>
              </a:rPr>
              <a:t>file:///C:/Users/carlos/Desktop/Contexto_No._4.pdf</a:t>
            </a:r>
            <a:r>
              <a:rPr lang="es-MX" dirty="0" smtClean="0"/>
              <a:t>.</a:t>
            </a:r>
          </a:p>
          <a:p>
            <a:endParaRPr lang="es-MX" dirty="0"/>
          </a:p>
          <a:p>
            <a:r>
              <a:rPr lang="es-ES" dirty="0">
                <a:hlinkClick r:id="rId3"/>
              </a:rPr>
              <a:t>https://alianzasalud.org.mx/derechos-de-la-infancia</a:t>
            </a:r>
            <a:r>
              <a:rPr lang="es-ES" dirty="0" smtClean="0">
                <a:hlinkClick r:id="rId3"/>
              </a:rPr>
              <a:t>/</a:t>
            </a:r>
            <a:endParaRPr lang="es-ES" dirty="0" smtClean="0"/>
          </a:p>
          <a:p>
            <a:r>
              <a:rPr lang="es-MX" dirty="0"/>
              <a:t>2019 Alianza por la Salud </a:t>
            </a:r>
            <a:r>
              <a:rPr lang="es-MX" dirty="0" smtClean="0"/>
              <a:t>Alimentaria</a:t>
            </a:r>
          </a:p>
          <a:p>
            <a:endParaRPr lang="es-MX" dirty="0"/>
          </a:p>
          <a:p>
            <a:r>
              <a:rPr lang="es-ES" dirty="0">
                <a:hlinkClick r:id="rId4"/>
              </a:rPr>
              <a:t>https://alianzasalud.org.mx/2013/05/presentamos-nuestra-campana-te-comerias-12-cucharadas-de-azucar</a:t>
            </a:r>
            <a:r>
              <a:rPr lang="es-ES" dirty="0" smtClean="0">
                <a:hlinkClick r:id="rId4"/>
              </a:rPr>
              <a:t>/</a:t>
            </a:r>
            <a:endParaRPr lang="es-ES" dirty="0" smtClean="0"/>
          </a:p>
          <a:p>
            <a:r>
              <a:rPr lang="es-MX" dirty="0"/>
              <a:t>Rivera J, Muñoz-Hernández O, Rosas-Peralta M, Aguilar-Salinas C, </a:t>
            </a:r>
            <a:r>
              <a:rPr lang="es-MX" dirty="0" err="1"/>
              <a:t>Popkin</a:t>
            </a:r>
            <a:r>
              <a:rPr lang="es-MX" dirty="0"/>
              <a:t> B, </a:t>
            </a:r>
            <a:r>
              <a:rPr lang="es-MX" dirty="0" err="1"/>
              <a:t>Willett</a:t>
            </a:r>
            <a:r>
              <a:rPr lang="es-MX" dirty="0"/>
              <a:t> W. Consumo de bebidas para una vida saludables: recomendaciones para la población mexicana. Salud Publica </a:t>
            </a:r>
            <a:r>
              <a:rPr lang="es-MX" dirty="0" err="1"/>
              <a:t>Mex</a:t>
            </a:r>
            <a:r>
              <a:rPr lang="es-MX" dirty="0"/>
              <a:t> 2008; 50: 173-195. </a:t>
            </a:r>
            <a:endParaRPr lang="es-MX" dirty="0" smtClean="0"/>
          </a:p>
          <a:p>
            <a:endParaRPr lang="es-MX" dirty="0"/>
          </a:p>
          <a:p>
            <a:r>
              <a:rPr lang="es-MX" dirty="0">
                <a:hlinkClick r:id="rId5"/>
              </a:rPr>
              <a:t>https://www.who.int/end-childhood-obesity/facts/es</a:t>
            </a:r>
            <a:r>
              <a:rPr lang="es-MX" dirty="0" smtClean="0">
                <a:hlinkClick r:id="rId5"/>
              </a:rPr>
              <a:t>/</a:t>
            </a:r>
            <a:endParaRPr lang="es-MX" dirty="0" smtClean="0"/>
          </a:p>
          <a:p>
            <a:r>
              <a:rPr lang="es-MX" dirty="0">
                <a:hlinkClick r:id="rId6"/>
              </a:rPr>
              <a:t>https://www.who.int/nutrition/es</a:t>
            </a:r>
            <a:r>
              <a:rPr lang="es-MX" dirty="0" smtClean="0">
                <a:hlinkClick r:id="rId6"/>
              </a:rPr>
              <a:t>/</a:t>
            </a:r>
            <a:endParaRPr lang="es-MX" dirty="0" smtClean="0"/>
          </a:p>
          <a:p>
            <a:endParaRPr lang="es-MX" dirty="0" smtClean="0"/>
          </a:p>
          <a:p>
            <a:endParaRPr lang="es-MX" dirty="0" smtClean="0"/>
          </a:p>
          <a:p>
            <a:endParaRPr lang="es-MX" dirty="0"/>
          </a:p>
          <a:p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2601" y="5274791"/>
            <a:ext cx="28575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945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ota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TM04033925[[fn=Gota]]</Template>
  <TotalTime>240</TotalTime>
  <Words>1486</Words>
  <Application>Microsoft Office PowerPoint</Application>
  <PresentationFormat>Panorámica</PresentationFormat>
  <Paragraphs>125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 Unicode MS</vt:lpstr>
      <vt:lpstr>Arial</vt:lpstr>
      <vt:lpstr>Arial Narrow</vt:lpstr>
      <vt:lpstr>Bahnschrift</vt:lpstr>
      <vt:lpstr>Tw Cen MT</vt:lpstr>
      <vt:lpstr>Gota</vt:lpstr>
      <vt:lpstr>Actividad integradora Fase 2: Diagnóstico. Causas y consecuencias</vt:lpstr>
      <vt:lpstr>Actividad integradora Fase 2: Diagnóstico. Causas y consecuencias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Actividad integradora Fase 2: Diagnóstico. Causas y consecuencias</dc:title>
  <dc:creator>Sonia Sotelo Sanchez</dc:creator>
  <cp:lastModifiedBy>Sonia Sotelo Sanchez</cp:lastModifiedBy>
  <cp:revision>22</cp:revision>
  <dcterms:created xsi:type="dcterms:W3CDTF">2019-03-03T05:33:20Z</dcterms:created>
  <dcterms:modified xsi:type="dcterms:W3CDTF">2019-03-03T19:14:34Z</dcterms:modified>
</cp:coreProperties>
</file>

<file path=docProps/thumbnail.jpeg>
</file>